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7" r:id="rId2"/>
    <p:sldId id="328" r:id="rId3"/>
    <p:sldId id="321" r:id="rId4"/>
    <p:sldId id="323" r:id="rId5"/>
    <p:sldId id="324" r:id="rId6"/>
    <p:sldId id="320" r:id="rId7"/>
    <p:sldId id="330" r:id="rId8"/>
    <p:sldId id="32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6" autoAdjust="0"/>
    <p:restoredTop sz="94679" autoAdjust="0"/>
  </p:normalViewPr>
  <p:slideViewPr>
    <p:cSldViewPr snapToGrid="0" snapToObjects="1">
      <p:cViewPr>
        <p:scale>
          <a:sx n="100" d="100"/>
          <a:sy n="100" d="100"/>
        </p:scale>
        <p:origin x="-52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10/30/14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80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10/30/14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052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7.e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8.e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  <a:ln>
            <a:solidFill>
              <a:srgbClr val="000090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Can we measure the polarization of the </a:t>
            </a:r>
            <a:r>
              <a:rPr lang="en-US" b="1" dirty="0" smtClean="0">
                <a:solidFill>
                  <a:srgbClr val="000090"/>
                </a:solidFill>
              </a:rPr>
              <a:t>scattered proton</a:t>
            </a:r>
            <a:r>
              <a:rPr lang="en-US" b="1" i="1" dirty="0" smtClean="0">
                <a:solidFill>
                  <a:srgbClr val="000090"/>
                </a:solidFill>
              </a:rPr>
              <a:t>?</a:t>
            </a:r>
            <a:r>
              <a:rPr lang="en-US" b="1" i="1" dirty="0" smtClean="0">
                <a:solidFill>
                  <a:srgbClr val="000090"/>
                </a:solidFill>
              </a:rPr>
              <a:t/>
            </a:r>
            <a:br>
              <a:rPr lang="en-US" b="1" i="1" dirty="0" smtClean="0">
                <a:solidFill>
                  <a:srgbClr val="00009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1" dirty="0" smtClean="0"/>
              <a:t>Salvatore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EIC Task Force meeting</a:t>
            </a:r>
            <a:br>
              <a:rPr lang="en-US" sz="1800" dirty="0" smtClean="0"/>
            </a:br>
            <a:r>
              <a:rPr lang="en-US" sz="1800" dirty="0" smtClean="0"/>
              <a:t>BNL – Oct 30th, 2014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652462"/>
          </a:xfrm>
          <a:gradFill flip="none" rotWithShape="1">
            <a:gsLst>
              <a:gs pos="69000">
                <a:schemeClr val="accent6">
                  <a:lumMod val="60000"/>
                  <a:lumOff val="40000"/>
                </a:schemeClr>
              </a:gs>
              <a:gs pos="1000">
                <a:srgbClr val="FFFFFF"/>
              </a:gs>
              <a:gs pos="84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Motivations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889000"/>
            <a:ext cx="8801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Measuring the recoil proton Polarization can help to decompose real and </a:t>
            </a:r>
            <a:r>
              <a:rPr lang="en-US" dirty="0"/>
              <a:t>imaginary parts of the amplitudes and help to separate different spin combinations of GPDs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6315" y="1560731"/>
            <a:ext cx="7707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0090"/>
                </a:solidFill>
              </a:rPr>
              <a:t>J. </a:t>
            </a:r>
            <a:r>
              <a:rPr lang="en-US" sz="1600" b="1" i="1" dirty="0" err="1" smtClean="0">
                <a:solidFill>
                  <a:srgbClr val="000090"/>
                </a:solidFill>
              </a:rPr>
              <a:t>Koempel</a:t>
            </a:r>
            <a:r>
              <a:rPr lang="en-US" sz="1600" b="1" i="1" dirty="0" smtClean="0">
                <a:solidFill>
                  <a:srgbClr val="000090"/>
                </a:solidFill>
              </a:rPr>
              <a:t>, P. </a:t>
            </a:r>
            <a:r>
              <a:rPr lang="en-US" sz="1600" b="1" i="1" dirty="0">
                <a:solidFill>
                  <a:srgbClr val="000090"/>
                </a:solidFill>
              </a:rPr>
              <a:t>Kroll</a:t>
            </a:r>
            <a:r>
              <a:rPr lang="en-US" sz="1600" b="1" i="1" dirty="0" smtClean="0">
                <a:solidFill>
                  <a:srgbClr val="000090"/>
                </a:solidFill>
              </a:rPr>
              <a:t>, A. </a:t>
            </a:r>
            <a:r>
              <a:rPr lang="en-US" sz="1600" b="1" i="1" dirty="0">
                <a:solidFill>
                  <a:srgbClr val="000090"/>
                </a:solidFill>
              </a:rPr>
              <a:t>Metz</a:t>
            </a:r>
            <a:r>
              <a:rPr lang="en-US" sz="1600" b="1" i="1" dirty="0" smtClean="0">
                <a:solidFill>
                  <a:srgbClr val="000090"/>
                </a:solidFill>
              </a:rPr>
              <a:t>, </a:t>
            </a:r>
            <a:r>
              <a:rPr lang="en-US" sz="1600" b="1" i="1" dirty="0">
                <a:solidFill>
                  <a:srgbClr val="000090"/>
                </a:solidFill>
              </a:rPr>
              <a:t>and </a:t>
            </a:r>
            <a:r>
              <a:rPr lang="en-US" sz="1600" b="1" i="1" dirty="0" smtClean="0">
                <a:solidFill>
                  <a:srgbClr val="000090"/>
                </a:solidFill>
              </a:rPr>
              <a:t>J. </a:t>
            </a:r>
            <a:r>
              <a:rPr lang="en-US" sz="1600" b="1" i="1" dirty="0" smtClean="0">
                <a:solidFill>
                  <a:srgbClr val="000090"/>
                </a:solidFill>
              </a:rPr>
              <a:t>Zhou, </a:t>
            </a:r>
            <a:r>
              <a:rPr lang="en-US" sz="1600" b="1" dirty="0" err="1" smtClean="0">
                <a:solidFill>
                  <a:srgbClr val="000090"/>
                </a:solidFill>
              </a:rPr>
              <a:t>Phys.Rev</a:t>
            </a:r>
            <a:r>
              <a:rPr lang="en-US" sz="1600" b="1" dirty="0">
                <a:solidFill>
                  <a:srgbClr val="000090"/>
                </a:solidFill>
              </a:rPr>
              <a:t>. D85 (2012) </a:t>
            </a:r>
            <a:r>
              <a:rPr lang="en-US" sz="1600" b="1" dirty="0" smtClean="0">
                <a:solidFill>
                  <a:srgbClr val="000090"/>
                </a:solidFill>
              </a:rPr>
              <a:t>051502 [</a:t>
            </a:r>
            <a:r>
              <a:rPr lang="fr-FR" sz="1600" b="1" dirty="0" smtClean="0">
                <a:solidFill>
                  <a:srgbClr val="000090"/>
                </a:solidFill>
              </a:rPr>
              <a:t>arXiv</a:t>
            </a:r>
            <a:r>
              <a:rPr lang="fr-FR" sz="1600" b="1" dirty="0">
                <a:solidFill>
                  <a:srgbClr val="000090"/>
                </a:solidFill>
              </a:rPr>
              <a:t>:</a:t>
            </a:r>
            <a:r>
              <a:rPr lang="fr-FR" sz="1600" b="1" dirty="0" smtClean="0">
                <a:solidFill>
                  <a:srgbClr val="000090"/>
                </a:solidFill>
              </a:rPr>
              <a:t>1112.1334]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552" y="5575300"/>
            <a:ext cx="38682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Transverse target spin asymmetry, A</a:t>
            </a:r>
            <a:r>
              <a:rPr lang="en-US" b="1" baseline="-25000" dirty="0" smtClean="0">
                <a:solidFill>
                  <a:srgbClr val="FF0000"/>
                </a:solidFill>
              </a:rPr>
              <a:t>UT</a:t>
            </a:r>
          </a:p>
          <a:p>
            <a:endParaRPr lang="en-US" b="1" baseline="-25000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Nucleon recoil polarization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Notched Right Arrow 9"/>
          <p:cNvSpPr/>
          <p:nvPr/>
        </p:nvSpPr>
        <p:spPr>
          <a:xfrm>
            <a:off x="4178300" y="5791200"/>
            <a:ext cx="1701800" cy="4953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159500" y="5715000"/>
            <a:ext cx="1587500" cy="653197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GPD </a:t>
            </a:r>
            <a:r>
              <a:rPr lang="en-US" sz="2400" b="1" dirty="0" err="1" smtClean="0"/>
              <a:t>Eg</a:t>
            </a:r>
            <a:endParaRPr lang="en-US" sz="2400" b="1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7477"/>
              </p:ext>
            </p:extLst>
          </p:nvPr>
        </p:nvGraphicFramePr>
        <p:xfrm>
          <a:off x="108551" y="2041525"/>
          <a:ext cx="3859302" cy="738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3" imgW="2590800" imgH="495300" progId="Equation.3">
                  <p:embed/>
                </p:oleObj>
              </mc:Choice>
              <mc:Fallback>
                <p:oleObj name="Equation" r:id="rId3" imgW="25908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551" y="2041525"/>
                        <a:ext cx="3859302" cy="738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42"/>
          <p:cNvGrpSpPr/>
          <p:nvPr/>
        </p:nvGrpSpPr>
        <p:grpSpPr>
          <a:xfrm>
            <a:off x="2727690" y="2121205"/>
            <a:ext cx="4472512" cy="647701"/>
            <a:chOff x="2727690" y="927405"/>
            <a:chExt cx="4472512" cy="647701"/>
          </a:xfrm>
        </p:grpSpPr>
        <p:sp>
          <p:nvSpPr>
            <p:cNvPr id="14" name="Oval 13"/>
            <p:cNvSpPr/>
            <p:nvPr/>
          </p:nvSpPr>
          <p:spPr>
            <a:xfrm>
              <a:off x="2727690" y="927405"/>
              <a:ext cx="1142467" cy="647701"/>
            </a:xfrm>
            <a:prstGeom prst="ellipse">
              <a:avLst/>
            </a:prstGeom>
            <a:solidFill>
              <a:schemeClr val="accent3">
                <a:lumMod val="75000"/>
                <a:alpha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69879" y="1093782"/>
              <a:ext cx="24303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slightly dependent on </a:t>
              </a:r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</a:p>
          </p:txBody>
        </p:sp>
      </p:grpSp>
      <p:graphicFrame>
        <p:nvGraphicFramePr>
          <p:cNvPr id="1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166424"/>
              </p:ext>
            </p:extLst>
          </p:nvPr>
        </p:nvGraphicFramePr>
        <p:xfrm>
          <a:off x="124291" y="3738569"/>
          <a:ext cx="5290250" cy="647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Equation" r:id="rId5" imgW="3403600" imgH="393700" progId="Equation.3">
                  <p:embed/>
                </p:oleObj>
              </mc:Choice>
              <mc:Fallback>
                <p:oleObj name="Equation" r:id="rId5" imgW="34036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291" y="3738569"/>
                        <a:ext cx="5290250" cy="6477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44"/>
          <p:cNvGrpSpPr/>
          <p:nvPr/>
        </p:nvGrpSpPr>
        <p:grpSpPr>
          <a:xfrm>
            <a:off x="317500" y="2878138"/>
            <a:ext cx="5669427" cy="640806"/>
            <a:chOff x="317500" y="3411538"/>
            <a:chExt cx="5669427" cy="640806"/>
          </a:xfrm>
        </p:grpSpPr>
        <p:graphicFrame>
          <p:nvGraphicFramePr>
            <p:cNvPr id="18" name="Object 7"/>
            <p:cNvGraphicFramePr>
              <a:graphicFrameLocks noChangeAspect="1"/>
            </p:cNvGraphicFramePr>
            <p:nvPr/>
          </p:nvGraphicFramePr>
          <p:xfrm>
            <a:off x="317500" y="3411538"/>
            <a:ext cx="2535238" cy="579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3" name="Equation" r:id="rId7" imgW="1574800" imgH="381000" progId="Equation.3">
                    <p:embed/>
                  </p:oleObj>
                </mc:Choice>
                <mc:Fallback>
                  <p:oleObj name="Equation" r:id="rId7" imgW="1574800" imgH="38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500" y="3411538"/>
                          <a:ext cx="2535238" cy="5794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Box 18"/>
            <p:cNvSpPr txBox="1"/>
            <p:nvPr/>
          </p:nvSpPr>
          <p:spPr>
            <a:xfrm>
              <a:off x="4164531" y="3467568"/>
              <a:ext cx="182239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90"/>
                  </a:solidFill>
                </a:rPr>
                <a:t>Requires a positron beam at </a:t>
              </a:r>
              <a:r>
                <a:rPr lang="en-US" sz="1600" b="1" dirty="0" err="1" smtClean="0">
                  <a:solidFill>
                    <a:srgbClr val="000090"/>
                  </a:solidFill>
                </a:rPr>
                <a:t>eRHIC</a:t>
              </a:r>
              <a:endParaRPr lang="en-US" sz="1600" b="1" dirty="0">
                <a:solidFill>
                  <a:srgbClr val="000090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3248844" y="3811450"/>
              <a:ext cx="61045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2590634"/>
              </p:ext>
            </p:extLst>
          </p:nvPr>
        </p:nvGraphicFramePr>
        <p:xfrm>
          <a:off x="41275" y="4679950"/>
          <a:ext cx="545623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9" imgW="3378200" imgH="406400" progId="Equation.3">
                  <p:embed/>
                </p:oleObj>
              </mc:Choice>
              <mc:Fallback>
                <p:oleObj name="Equation" r:id="rId9" imgW="33782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" y="4679950"/>
                        <a:ext cx="5456238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46"/>
          <p:cNvGrpSpPr/>
          <p:nvPr/>
        </p:nvGrpSpPr>
        <p:grpSpPr>
          <a:xfrm>
            <a:off x="1448333" y="3738569"/>
            <a:ext cx="7240747" cy="647701"/>
            <a:chOff x="1448333" y="4246569"/>
            <a:chExt cx="7240747" cy="647701"/>
          </a:xfrm>
        </p:grpSpPr>
        <p:sp>
          <p:nvSpPr>
            <p:cNvPr id="23" name="TextBox 22"/>
            <p:cNvSpPr txBox="1"/>
            <p:nvPr/>
          </p:nvSpPr>
          <p:spPr>
            <a:xfrm>
              <a:off x="5416823" y="4247939"/>
              <a:ext cx="32722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90"/>
                  </a:solidFill>
                </a:rPr>
                <a:t>Dominated by </a:t>
              </a:r>
              <a:r>
                <a:rPr lang="en-US" b="1" dirty="0" smtClean="0">
                  <a:solidFill>
                    <a:srgbClr val="FF0000"/>
                  </a:solidFill>
                </a:rPr>
                <a:t>H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1448333" y="4246569"/>
              <a:ext cx="1142467" cy="647701"/>
            </a:xfrm>
            <a:prstGeom prst="ellipse">
              <a:avLst/>
            </a:prstGeom>
            <a:solidFill>
              <a:srgbClr val="FF0000">
                <a:alpha val="2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48"/>
          <p:cNvGrpSpPr/>
          <p:nvPr/>
        </p:nvGrpSpPr>
        <p:grpSpPr>
          <a:xfrm>
            <a:off x="2007369" y="4743676"/>
            <a:ext cx="6560936" cy="699258"/>
            <a:chOff x="1921985" y="5208988"/>
            <a:chExt cx="6560936" cy="699258"/>
          </a:xfrm>
        </p:grpSpPr>
        <p:sp>
          <p:nvSpPr>
            <p:cNvPr id="26" name="TextBox 25"/>
            <p:cNvSpPr txBox="1"/>
            <p:nvPr/>
          </p:nvSpPr>
          <p:spPr>
            <a:xfrm>
              <a:off x="5548234" y="5261915"/>
              <a:ext cx="29346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 err="1" smtClean="0">
                  <a:solidFill>
                    <a:srgbClr val="000090"/>
                  </a:solidFill>
                </a:rPr>
                <a:t>sin(</a:t>
              </a:r>
              <a:r>
                <a:rPr lang="en-US" b="1" i="1" dirty="0" err="1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F</a:t>
              </a:r>
              <a:r>
                <a:rPr lang="en-US" b="1" i="1" baseline="-25000" dirty="0" err="1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T</a:t>
              </a:r>
              <a:r>
                <a:rPr lang="en-US" b="1" i="1" dirty="0" err="1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-f</a:t>
              </a:r>
              <a:r>
                <a:rPr lang="en-US" b="1" i="1" baseline="-25000" dirty="0" err="1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b="1" i="1" dirty="0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)</a:t>
              </a:r>
              <a:r>
                <a:rPr lang="en-US" b="1" i="1" baseline="-25000" dirty="0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 </a:t>
              </a:r>
              <a:r>
                <a:rPr lang="en-US" b="1" dirty="0" smtClean="0">
                  <a:solidFill>
                    <a:srgbClr val="000090"/>
                  </a:solidFill>
                </a:rPr>
                <a:t> </a:t>
              </a:r>
            </a:p>
            <a:p>
              <a:pPr algn="ctr"/>
              <a:r>
                <a:rPr lang="en-US" b="1" dirty="0" smtClean="0">
                  <a:solidFill>
                    <a:srgbClr val="000090"/>
                  </a:solidFill>
                </a:rPr>
                <a:t>governed by </a:t>
              </a:r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  <a:r>
                <a:rPr lang="en-US" b="1" dirty="0" smtClean="0">
                  <a:solidFill>
                    <a:srgbClr val="000090"/>
                  </a:solidFill>
                </a:rPr>
                <a:t> and </a:t>
              </a:r>
              <a:r>
                <a:rPr lang="en-US" b="1" dirty="0" smtClean="0">
                  <a:solidFill>
                    <a:srgbClr val="FF0000"/>
                  </a:solidFill>
                </a:rPr>
                <a:t>H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1921985" y="5208988"/>
              <a:ext cx="1142467" cy="647701"/>
            </a:xfrm>
            <a:prstGeom prst="ellipse">
              <a:avLst/>
            </a:prstGeom>
            <a:solidFill>
              <a:srgbClr val="FF0000">
                <a:alpha val="2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759033" y="5208988"/>
              <a:ext cx="1142467" cy="647701"/>
            </a:xfrm>
            <a:prstGeom prst="ellipse">
              <a:avLst/>
            </a:prstGeom>
            <a:solidFill>
              <a:srgbClr val="FF0000">
                <a:alpha val="2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47"/>
          <p:cNvGrpSpPr/>
          <p:nvPr/>
        </p:nvGrpSpPr>
        <p:grpSpPr>
          <a:xfrm>
            <a:off x="3859302" y="3738569"/>
            <a:ext cx="4423486" cy="651499"/>
            <a:chOff x="3859302" y="4246569"/>
            <a:chExt cx="4423486" cy="651499"/>
          </a:xfrm>
        </p:grpSpPr>
        <p:sp>
          <p:nvSpPr>
            <p:cNvPr id="30" name="Oval 29"/>
            <p:cNvSpPr/>
            <p:nvPr/>
          </p:nvSpPr>
          <p:spPr>
            <a:xfrm>
              <a:off x="3859302" y="4246569"/>
              <a:ext cx="1142467" cy="647701"/>
            </a:xfrm>
            <a:prstGeom prst="ellipse">
              <a:avLst/>
            </a:prstGeom>
            <a:solidFill>
              <a:schemeClr val="accent3">
                <a:lumMod val="75000"/>
                <a:alpha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52465" y="4528736"/>
              <a:ext cx="24303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slightly dependent on </a:t>
              </a:r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</a:p>
          </p:txBody>
        </p:sp>
      </p:grpSp>
      <p:sp>
        <p:nvSpPr>
          <p:cNvPr id="32" name="Oval 31"/>
          <p:cNvSpPr/>
          <p:nvPr/>
        </p:nvSpPr>
        <p:spPr>
          <a:xfrm>
            <a:off x="1029499" y="2090731"/>
            <a:ext cx="1142467" cy="647701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78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POMME_Polarime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1"/>
            <a:ext cx="3806538" cy="254031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185738"/>
            <a:ext cx="8229600" cy="652462"/>
          </a:xfrm>
          <a:prstGeom prst="rect">
            <a:avLst/>
          </a:prstGeom>
          <a:gradFill flip="none" rotWithShape="1">
            <a:gsLst>
              <a:gs pos="69000">
                <a:schemeClr val="accent6">
                  <a:lumMod val="60000"/>
                  <a:lumOff val="40000"/>
                </a:schemeClr>
              </a:gs>
              <a:gs pos="1000">
                <a:srgbClr val="FFFFFF"/>
              </a:gs>
              <a:gs pos="84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90"/>
                </a:solidFill>
              </a:rPr>
              <a:t>The procedure (</a:t>
            </a:r>
            <a:r>
              <a:rPr lang="en-US" sz="3600" dirty="0" err="1" smtClean="0">
                <a:solidFill>
                  <a:srgbClr val="000090"/>
                </a:solidFill>
              </a:rPr>
              <a:t>JLab</a:t>
            </a:r>
            <a:r>
              <a:rPr lang="en-US" sz="3600" dirty="0" smtClean="0">
                <a:solidFill>
                  <a:srgbClr val="000090"/>
                </a:solidFill>
              </a:rPr>
              <a:t>)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02101" y="997634"/>
            <a:ext cx="439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Recoil nucleon polarization experiments already done at </a:t>
            </a:r>
            <a:r>
              <a:rPr lang="en-US" b="1" dirty="0" err="1" smtClean="0">
                <a:solidFill>
                  <a:srgbClr val="000090"/>
                </a:solidFill>
              </a:rPr>
              <a:t>JLab</a:t>
            </a:r>
            <a:r>
              <a:rPr lang="en-US" b="1" dirty="0" smtClean="0">
                <a:solidFill>
                  <a:srgbClr val="000090"/>
                </a:solidFill>
              </a:rPr>
              <a:t> (and more are planed)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400" y="1447800"/>
            <a:ext cx="938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Analyzer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117600" y="1755577"/>
            <a:ext cx="509011" cy="3399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54500" y="1717385"/>
            <a:ext cx="3882869" cy="5232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nb-NO" sz="1400" b="1" dirty="0"/>
              <a:t>M.K. Jones, et al., </a:t>
            </a:r>
            <a:r>
              <a:rPr lang="nb-NO" sz="1400" b="1" dirty="0" err="1"/>
              <a:t>Phys</a:t>
            </a:r>
            <a:r>
              <a:rPr lang="nb-NO" sz="1400" b="1" dirty="0"/>
              <a:t>. Rev. Lett. 84 (2000) </a:t>
            </a:r>
            <a:r>
              <a:rPr lang="nb-NO" sz="1400" b="1" dirty="0" smtClean="0"/>
              <a:t>1398 </a:t>
            </a:r>
          </a:p>
          <a:p>
            <a:r>
              <a:rPr lang="nb-NO" sz="1400" b="1" dirty="0" smtClean="0"/>
              <a:t>O</a:t>
            </a:r>
            <a:r>
              <a:rPr lang="nb-NO" sz="1400" b="1" dirty="0"/>
              <a:t>. </a:t>
            </a:r>
            <a:r>
              <a:rPr lang="nb-NO" sz="1400" b="1" dirty="0" err="1"/>
              <a:t>Gayou</a:t>
            </a:r>
            <a:r>
              <a:rPr lang="nb-NO" sz="1400" b="1" dirty="0"/>
              <a:t>, et al., </a:t>
            </a:r>
            <a:r>
              <a:rPr lang="nb-NO" sz="1400" b="1" dirty="0" err="1"/>
              <a:t>Phys</a:t>
            </a:r>
            <a:r>
              <a:rPr lang="nb-NO" sz="1400" b="1" dirty="0"/>
              <a:t>. Rev. Lett. 88 (2002) 092301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6700" y="3965138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RESULT:</a:t>
            </a:r>
          </a:p>
          <a:p>
            <a:r>
              <a:rPr lang="en-US" dirty="0" smtClean="0"/>
              <a:t>the </a:t>
            </a:r>
            <a:r>
              <a:rPr lang="en-US" dirty="0"/>
              <a:t>ratio of the electromagnetic form factors of the proton, electric and magnetic, </a:t>
            </a:r>
            <a:r>
              <a:rPr lang="en-US" dirty="0" err="1" smtClean="0"/>
              <a:t>Gep</a:t>
            </a:r>
            <a:r>
              <a:rPr lang="en-US" dirty="0" smtClean="0"/>
              <a:t>/</a:t>
            </a:r>
            <a:r>
              <a:rPr lang="en-US" dirty="0" err="1" smtClean="0"/>
              <a:t>GMp</a:t>
            </a:r>
            <a:r>
              <a:rPr lang="en-US" dirty="0"/>
              <a:t>; decreases </a:t>
            </a:r>
            <a:r>
              <a:rPr lang="en-US" dirty="0" smtClean="0"/>
              <a:t>with </a:t>
            </a:r>
            <a:r>
              <a:rPr lang="en-US" dirty="0"/>
              <a:t>increasing 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= [0.8 -&gt; 5.6] GeV</a:t>
            </a:r>
            <a:r>
              <a:rPr lang="en-US" baseline="30000" dirty="0" smtClean="0"/>
              <a:t>2</a:t>
            </a:r>
            <a:r>
              <a:rPr lang="en-US" dirty="0" smtClean="0"/>
              <a:t> (corresponds </a:t>
            </a:r>
            <a:r>
              <a:rPr lang="en-US" dirty="0"/>
              <a:t>to proton momenta up to </a:t>
            </a:r>
            <a:r>
              <a:rPr lang="en-US" dirty="0" smtClean="0"/>
              <a:t>P=3.8 </a:t>
            </a:r>
            <a:r>
              <a:rPr lang="en-US" dirty="0" err="1" smtClean="0"/>
              <a:t>GeV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2600" y="5419298"/>
            <a:ext cx="8212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0090"/>
                </a:solidFill>
              </a:rPr>
              <a:t>JLab</a:t>
            </a:r>
            <a:r>
              <a:rPr lang="en-US" sz="2000" b="1" dirty="0" smtClean="0">
                <a:solidFill>
                  <a:srgbClr val="000090"/>
                </a:solidFill>
              </a:rPr>
              <a:t> plans to extend the measurements to P=5.7 </a:t>
            </a:r>
            <a:r>
              <a:rPr lang="en-US" sz="2000" b="1" dirty="0" err="1" smtClean="0">
                <a:solidFill>
                  <a:srgbClr val="000090"/>
                </a:solidFill>
              </a:rPr>
              <a:t>GeV</a:t>
            </a:r>
            <a:r>
              <a:rPr lang="en-US" sz="2000" b="1" dirty="0" smtClean="0">
                <a:solidFill>
                  <a:srgbClr val="000090"/>
                </a:solidFill>
              </a:rPr>
              <a:t>/c required more R&amp;D 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59201" y="2552700"/>
            <a:ext cx="520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method consists in putting an “analyzer” material in between tracking stations measuring the scattering angle of the recoil nucleon after the interaction.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185738"/>
            <a:ext cx="8229600" cy="652462"/>
          </a:xfrm>
          <a:prstGeom prst="rect">
            <a:avLst/>
          </a:prstGeom>
          <a:gradFill flip="none" rotWithShape="1">
            <a:gsLst>
              <a:gs pos="69000">
                <a:schemeClr val="accent6">
                  <a:lumMod val="60000"/>
                  <a:lumOff val="40000"/>
                </a:schemeClr>
              </a:gs>
              <a:gs pos="1000">
                <a:srgbClr val="FFFFFF"/>
              </a:gs>
              <a:gs pos="84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90"/>
                </a:solidFill>
              </a:rPr>
              <a:t>R&amp;D @ </a:t>
            </a:r>
            <a:r>
              <a:rPr lang="en-US" sz="3600" dirty="0" err="1" smtClean="0">
                <a:solidFill>
                  <a:srgbClr val="000090"/>
                </a:solidFill>
              </a:rPr>
              <a:t>JLab</a:t>
            </a:r>
            <a:endParaRPr lang="en-US" sz="3600" dirty="0">
              <a:solidFill>
                <a:srgbClr val="000090"/>
              </a:solidFill>
            </a:endParaRPr>
          </a:p>
        </p:txBody>
      </p:sp>
      <p:pic>
        <p:nvPicPr>
          <p:cNvPr id="12" name="Picture 11" descr="POMME_Polarime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5343"/>
            <a:ext cx="3806538" cy="25403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6400" y="1447800"/>
            <a:ext cx="1454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Analyzer (CH2)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117600" y="1755577"/>
            <a:ext cx="509011" cy="3399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40100" y="2006600"/>
            <a:ext cx="13377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POMME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spectrometer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 rot="19962126">
            <a:off x="2068403" y="835210"/>
            <a:ext cx="2056444" cy="1503145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417671" y="1079500"/>
            <a:ext cx="296747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ALFA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Proportional chambers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Sensitive area: 12 x 12 cm</a:t>
            </a:r>
            <a:r>
              <a:rPr lang="en-US" baseline="30000" dirty="0" smtClean="0"/>
              <a:t>2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POMME Spectrometer: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three wire chambers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sensitive area: 48 x 48 cm</a:t>
            </a:r>
            <a:r>
              <a:rPr lang="en-US" baseline="30000" dirty="0" smtClean="0">
                <a:sym typeface="Wingdings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1800" y="3848100"/>
            <a:ext cx="62889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Purpose of the tests: study the </a:t>
            </a:r>
            <a:r>
              <a:rPr lang="en-US" b="1" dirty="0" smtClean="0">
                <a:solidFill>
                  <a:srgbClr val="FF0000"/>
                </a:solidFill>
              </a:rPr>
              <a:t>analyzing power </a:t>
            </a:r>
            <a:r>
              <a:rPr lang="en-US" b="1" dirty="0" smtClean="0">
                <a:solidFill>
                  <a:srgbClr val="000090"/>
                </a:solidFill>
              </a:rPr>
              <a:t>as a function of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material used as analyzer: Carbon, polyethylene (CH2)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thickness of the analyzer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energy of the recoil nucleon 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 rot="19962126">
            <a:off x="129097" y="2299209"/>
            <a:ext cx="1556576" cy="1164215"/>
          </a:xfrm>
          <a:prstGeom prst="ellipse">
            <a:avLst/>
          </a:prstGeom>
          <a:noFill/>
          <a:ln w="19050"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32456" y="3302511"/>
            <a:ext cx="6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90"/>
                </a:solidFill>
              </a:rPr>
              <a:t>ALFA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90800" y="5638800"/>
            <a:ext cx="3426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Beam test facilities: </a:t>
            </a:r>
            <a:r>
              <a:rPr lang="en-US" dirty="0" err="1" smtClean="0"/>
              <a:t>Saclay</a:t>
            </a:r>
            <a:r>
              <a:rPr lang="en-US" dirty="0" smtClean="0"/>
              <a:t>, </a:t>
            </a:r>
            <a:r>
              <a:rPr lang="en-US" dirty="0" err="1" smtClean="0"/>
              <a:t>Dubna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149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85738"/>
            <a:ext cx="8229600" cy="652462"/>
          </a:xfrm>
          <a:prstGeom prst="rect">
            <a:avLst/>
          </a:prstGeom>
          <a:gradFill flip="none" rotWithShape="1">
            <a:gsLst>
              <a:gs pos="69000">
                <a:schemeClr val="accent6">
                  <a:lumMod val="60000"/>
                  <a:lumOff val="40000"/>
                </a:schemeClr>
              </a:gs>
              <a:gs pos="1000">
                <a:srgbClr val="FFFFFF"/>
              </a:gs>
              <a:gs pos="84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0090"/>
                </a:solidFill>
              </a:rPr>
              <a:t>A</a:t>
            </a:r>
            <a:r>
              <a:rPr lang="en-US" sz="3600" dirty="0" smtClean="0">
                <a:solidFill>
                  <a:srgbClr val="000090"/>
                </a:solidFill>
              </a:rPr>
              <a:t>nalyzing power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117" y="1130300"/>
            <a:ext cx="4023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number of events at a given angle is: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4864" y="1465044"/>
            <a:ext cx="4269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A</a:t>
            </a:r>
            <a:r>
              <a:rPr lang="en-US" b="1" i="1" baseline="-25000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is the analyzing power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±</a:t>
            </a:r>
            <a:r>
              <a:rPr lang="en-US" dirty="0" smtClean="0"/>
              <a:t> is the spin orientation of incident protons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27013" y="1539875"/>
            <a:ext cx="4002087" cy="558800"/>
            <a:chOff x="227013" y="1539875"/>
            <a:chExt cx="4002087" cy="558800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7489813"/>
                </p:ext>
              </p:extLst>
            </p:nvPr>
          </p:nvGraphicFramePr>
          <p:xfrm>
            <a:off x="227013" y="1539875"/>
            <a:ext cx="4002087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47" name="Equation" r:id="rId3" imgW="2273300" imgH="317500" progId="Equation.3">
                    <p:embed/>
                  </p:oleObj>
                </mc:Choice>
                <mc:Fallback>
                  <p:oleObj name="Equation" r:id="rId3" imgW="2273300" imgH="317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27013" y="1539875"/>
                          <a:ext cx="4002087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Oval 8"/>
            <p:cNvSpPr/>
            <p:nvPr/>
          </p:nvSpPr>
          <p:spPr>
            <a:xfrm>
              <a:off x="2868526" y="1574800"/>
              <a:ext cx="649374" cy="50165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21716"/>
              </p:ext>
            </p:extLst>
          </p:nvPr>
        </p:nvGraphicFramePr>
        <p:xfrm>
          <a:off x="2127250" y="2714625"/>
          <a:ext cx="201613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8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27250" y="2714625"/>
                        <a:ext cx="201613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474487"/>
              </p:ext>
            </p:extLst>
          </p:nvPr>
        </p:nvGraphicFramePr>
        <p:xfrm>
          <a:off x="298450" y="2736057"/>
          <a:ext cx="4062413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9" name="Equation" r:id="rId7" imgW="2311400" imgH="330200" progId="Equation.3">
                  <p:embed/>
                </p:oleObj>
              </mc:Choice>
              <mc:Fallback>
                <p:oleObj name="Equation" r:id="rId7" imgW="2311400" imgH="330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8450" y="2736057"/>
                        <a:ext cx="4062413" cy="582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37706" y="2239725"/>
            <a:ext cx="504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analyzing power can be derived from a linear:</a:t>
            </a:r>
            <a:endParaRPr lang="en-US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722959"/>
              </p:ext>
            </p:extLst>
          </p:nvPr>
        </p:nvGraphicFramePr>
        <p:xfrm>
          <a:off x="2255044" y="3534569"/>
          <a:ext cx="4329112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0" name="Equation" r:id="rId9" imgW="2463800" imgH="469900" progId="Equation.3">
                  <p:embed/>
                </p:oleObj>
              </mc:Choice>
              <mc:Fallback>
                <p:oleObj name="Equation" r:id="rId9" imgW="24638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55044" y="3534569"/>
                        <a:ext cx="4329112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01700" y="3719235"/>
            <a:ext cx="1566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5080000"/>
            <a:ext cx="5715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test beam can be used to determine the analyzing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149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" name="Picture 1" descr="Ay_vs_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1698140"/>
            <a:ext cx="3684394" cy="4689960"/>
          </a:xfrm>
          <a:prstGeom prst="rect">
            <a:avLst/>
          </a:prstGeom>
        </p:spPr>
      </p:pic>
      <p:sp>
        <p:nvSpPr>
          <p:cNvPr id="22" name="Title 1"/>
          <p:cNvSpPr txBox="1">
            <a:spLocks/>
          </p:cNvSpPr>
          <p:nvPr/>
        </p:nvSpPr>
        <p:spPr>
          <a:xfrm>
            <a:off x="457200" y="185738"/>
            <a:ext cx="8229600" cy="652462"/>
          </a:xfrm>
          <a:prstGeom prst="rect">
            <a:avLst/>
          </a:prstGeom>
          <a:gradFill flip="none" rotWithShape="1">
            <a:gsLst>
              <a:gs pos="69000">
                <a:schemeClr val="accent6">
                  <a:lumMod val="60000"/>
                  <a:lumOff val="40000"/>
                </a:schemeClr>
              </a:gs>
              <a:gs pos="1000">
                <a:srgbClr val="FFFFFF"/>
              </a:gs>
              <a:gs pos="84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90"/>
                </a:solidFill>
              </a:rPr>
              <a:t>Recent results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7100" y="863600"/>
            <a:ext cx="4836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Tests @ </a:t>
            </a:r>
            <a:r>
              <a:rPr lang="en-US" dirty="0" err="1" smtClean="0"/>
              <a:t>Dubna</a:t>
            </a:r>
            <a:r>
              <a:rPr lang="en-US" dirty="0" smtClean="0"/>
              <a:t> using the </a:t>
            </a:r>
            <a:r>
              <a:rPr lang="en-US" dirty="0" err="1" smtClean="0"/>
              <a:t>synchrophasatron</a:t>
            </a:r>
            <a:r>
              <a:rPr lang="en-US" dirty="0" smtClean="0"/>
              <a:t> beam</a:t>
            </a:r>
          </a:p>
          <a:p>
            <a:pPr algn="ctr"/>
            <a:r>
              <a:rPr lang="en-US" dirty="0"/>
              <a:t>NIM A 538 (2005) 431-441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09794" y="1476574"/>
            <a:ext cx="5434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 </a:t>
            </a:r>
            <a:r>
              <a:rPr lang="en-US" dirty="0" smtClean="0"/>
              <a:t>of analyzing </a:t>
            </a:r>
            <a:r>
              <a:rPr lang="en-US" dirty="0"/>
              <a:t>powers </a:t>
            </a:r>
            <a:r>
              <a:rPr lang="en-US" dirty="0" smtClean="0"/>
              <a:t>for p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CH2 varying </a:t>
            </a:r>
            <a:endParaRPr lang="is-I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</a:t>
            </a:r>
            <a:r>
              <a:rPr lang="is-IS" dirty="0" smtClean="0"/>
              <a:t>omentum: P</a:t>
            </a:r>
            <a:r>
              <a:rPr lang="is-IS" baseline="-25000" dirty="0" smtClean="0"/>
              <a:t>p</a:t>
            </a:r>
            <a:r>
              <a:rPr lang="is-IS" dirty="0" smtClean="0"/>
              <a:t>=1.75–5.3 GeV/c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</a:t>
            </a:r>
            <a:r>
              <a:rPr lang="is-IS" dirty="0" smtClean="0"/>
              <a:t>nalyzer thickness: 37.5-79.8 g/cm</a:t>
            </a:r>
            <a:r>
              <a:rPr lang="is-IS" baseline="30000" dirty="0" smtClean="0"/>
              <a:t>2</a:t>
            </a:r>
            <a:endParaRPr lang="en-US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3721101" y="5203736"/>
            <a:ext cx="4965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RESULTS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Ay does not depend on thickness (</a:t>
            </a:r>
            <a:r>
              <a:rPr lang="en-US" dirty="0" smtClean="0">
                <a:solidFill>
                  <a:srgbClr val="0000FF"/>
                </a:solidFill>
              </a:rPr>
              <a:t>within errors)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Maxima for Ay go down with increasing proton momentum</a:t>
            </a:r>
          </a:p>
        </p:txBody>
      </p:sp>
      <p:pic>
        <p:nvPicPr>
          <p:cNvPr id="34" name="Picture 33" descr="AyMax_vs_p-1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00" y="2336405"/>
            <a:ext cx="3885161" cy="2946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57200" y="185738"/>
            <a:ext cx="8229600" cy="652462"/>
          </a:xfrm>
          <a:prstGeom prst="rect">
            <a:avLst/>
          </a:prstGeom>
          <a:gradFill flip="none" rotWithShape="1">
            <a:gsLst>
              <a:gs pos="69000">
                <a:schemeClr val="accent6">
                  <a:lumMod val="60000"/>
                  <a:lumOff val="40000"/>
                </a:schemeClr>
              </a:gs>
              <a:gs pos="1000">
                <a:srgbClr val="FFFFFF"/>
              </a:gs>
              <a:gs pos="84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90"/>
                </a:solidFill>
              </a:rPr>
              <a:t>Recent results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7100" y="863600"/>
            <a:ext cx="4836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Tests @ </a:t>
            </a:r>
            <a:r>
              <a:rPr lang="en-US" dirty="0" err="1" smtClean="0"/>
              <a:t>Dubna</a:t>
            </a:r>
            <a:r>
              <a:rPr lang="en-US" dirty="0" smtClean="0"/>
              <a:t> using the </a:t>
            </a:r>
            <a:r>
              <a:rPr lang="en-US" dirty="0" err="1" smtClean="0"/>
              <a:t>synchrophasatron</a:t>
            </a:r>
            <a:r>
              <a:rPr lang="en-US" dirty="0" smtClean="0"/>
              <a:t> beam</a:t>
            </a:r>
          </a:p>
          <a:p>
            <a:pPr algn="ctr"/>
            <a:r>
              <a:rPr lang="en-US" dirty="0"/>
              <a:t>NIM A 538 (2005) 431-441</a:t>
            </a:r>
          </a:p>
        </p:txBody>
      </p:sp>
      <p:pic>
        <p:nvPicPr>
          <p:cNvPr id="12" name="Picture 11" descr="AyMax_vs_p-1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631949"/>
            <a:ext cx="4851400" cy="42449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08100" y="1562100"/>
            <a:ext cx="7154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Results can be compared with Hydrogen and graphite (</a:t>
            </a:r>
            <a:r>
              <a:rPr lang="en-US" b="1" i="1" dirty="0" smtClean="0">
                <a:solidFill>
                  <a:srgbClr val="0000FF"/>
                </a:solidFill>
              </a:rPr>
              <a:t>Carbon</a:t>
            </a:r>
            <a:r>
              <a:rPr lang="en-US" b="1" dirty="0" smtClean="0">
                <a:solidFill>
                  <a:srgbClr val="0000FF"/>
                </a:solidFill>
              </a:rPr>
              <a:t>) analyzers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54600" y="3112532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CH2 is ~12% larger then C-target 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778000" y="4927600"/>
            <a:ext cx="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200" y="5559424"/>
            <a:ext cx="62524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Jlab</a:t>
            </a:r>
            <a:r>
              <a:rPr lang="en-US" dirty="0" smtClean="0">
                <a:solidFill>
                  <a:srgbClr val="FF0000"/>
                </a:solidFill>
              </a:rPr>
              <a:t> planned test at higher proton momentum </a:t>
            </a:r>
            <a:r>
              <a:rPr lang="en-US" dirty="0" err="1" smtClean="0">
                <a:solidFill>
                  <a:srgbClr val="FF0000"/>
                </a:solidFill>
              </a:rPr>
              <a:t>Pp</a:t>
            </a:r>
            <a:r>
              <a:rPr lang="en-US" dirty="0" smtClean="0">
                <a:solidFill>
                  <a:srgbClr val="FF0000"/>
                </a:solidFill>
              </a:rPr>
              <a:t> = 7.5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/c</a:t>
            </a:r>
          </a:p>
          <a:p>
            <a:r>
              <a:rPr lang="en-US" i="1" dirty="0"/>
              <a:t>Physics of Particles and Nuclei, 2014, Vol. 45, No. 1, pp. 330–</a:t>
            </a:r>
            <a:r>
              <a:rPr lang="en-US" i="1" dirty="0" smtClean="0"/>
              <a:t>332</a:t>
            </a:r>
          </a:p>
          <a:p>
            <a:r>
              <a:rPr lang="en-US" sz="1400" i="1" dirty="0" smtClean="0"/>
              <a:t>Corresponding: N.M. </a:t>
            </a:r>
            <a:r>
              <a:rPr lang="en-US" sz="1400" i="1" dirty="0" err="1" smtClean="0"/>
              <a:t>Piskunov</a:t>
            </a:r>
            <a:r>
              <a:rPr lang="en-US" sz="1400" i="1" dirty="0" smtClean="0"/>
              <a:t> (</a:t>
            </a:r>
            <a:r>
              <a:rPr lang="en-US" sz="1400" i="1" dirty="0" err="1" smtClean="0"/>
              <a:t>Dubna</a:t>
            </a:r>
            <a:r>
              <a:rPr lang="en-US" sz="1400" i="1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6963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 Oct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AyMax_vs_p-1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825501"/>
            <a:ext cx="5758542" cy="503872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185738"/>
            <a:ext cx="8229600" cy="652462"/>
          </a:xfrm>
          <a:prstGeom prst="rect">
            <a:avLst/>
          </a:prstGeom>
          <a:gradFill flip="none" rotWithShape="1">
            <a:gsLst>
              <a:gs pos="69000">
                <a:schemeClr val="accent6">
                  <a:lumMod val="60000"/>
                  <a:lumOff val="40000"/>
                </a:schemeClr>
              </a:gs>
              <a:gs pos="1000">
                <a:srgbClr val="FFFFFF"/>
              </a:gs>
              <a:gs pos="84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0090"/>
                </a:solidFill>
              </a:rPr>
              <a:t>The case of </a:t>
            </a:r>
            <a:r>
              <a:rPr lang="en-US" sz="3600" dirty="0" err="1" smtClean="0">
                <a:solidFill>
                  <a:srgbClr val="000090"/>
                </a:solidFill>
              </a:rPr>
              <a:t>eRHIC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85726" y="4648200"/>
            <a:ext cx="433474" cy="50165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>
            <a:stCxn id="9" idx="4"/>
          </p:cNvCxnSpPr>
          <p:nvPr/>
        </p:nvCxnSpPr>
        <p:spPr>
          <a:xfrm flipH="1">
            <a:off x="977900" y="5149850"/>
            <a:ext cx="24563" cy="450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0244" y="5501759"/>
            <a:ext cx="760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eRHIC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1500" y="1600200"/>
            <a:ext cx="33782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@ </a:t>
            </a:r>
            <a:r>
              <a:rPr lang="en-US" b="1" dirty="0" err="1" smtClean="0"/>
              <a:t>eRHIC</a:t>
            </a:r>
            <a:r>
              <a:rPr lang="en-US" b="1" dirty="0" smtClean="0"/>
              <a:t> the diffractive proton gets a little “kick” after the interaction but arrives in the RP with its very large long. momentum, close to the beam one.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Putting an analyzer between RP stations can give a polarization measurement of the recoil proton.    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Is the analyzing power still sizeable for proton momentum 100 -250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/c ?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1300" y="5842516"/>
            <a:ext cx="8111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A test beam using RHIC beam can definitively prove whether this is feasible or not!</a:t>
            </a:r>
          </a:p>
          <a:p>
            <a:r>
              <a:rPr lang="en-US" b="1" dirty="0">
                <a:solidFill>
                  <a:srgbClr val="000090"/>
                </a:solidFill>
              </a:rPr>
              <a:t>Web page: </a:t>
            </a:r>
            <a:r>
              <a:rPr lang="en-US" b="1" dirty="0">
                <a:solidFill>
                  <a:srgbClr val="FF0000"/>
                </a:solidFill>
              </a:rPr>
              <a:t>https://</a:t>
            </a:r>
            <a:r>
              <a:rPr lang="en-US" b="1" dirty="0" err="1">
                <a:solidFill>
                  <a:srgbClr val="FF0000"/>
                </a:solidFill>
              </a:rPr>
              <a:t>wiki.bnl.gov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eic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index.php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Final_state_pol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149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8196</TotalTime>
  <Words>724</Words>
  <Application>Microsoft Macintosh PowerPoint</Application>
  <PresentationFormat>On-screen Show (4:3)</PresentationFormat>
  <Paragraphs>92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Equation</vt:lpstr>
      <vt:lpstr>Can we measure the polarization of the scattered proton?   Salvatore Fazio EIC Task Force meeting BNL – Oct 30th, 2014</vt:lpstr>
      <vt:lpstr>Motivations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Brookhaven National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310</cp:revision>
  <cp:lastPrinted>2010-12-09T17:37:28Z</cp:lastPrinted>
  <dcterms:created xsi:type="dcterms:W3CDTF">2013-05-15T19:20:15Z</dcterms:created>
  <dcterms:modified xsi:type="dcterms:W3CDTF">2014-10-31T14:54:54Z</dcterms:modified>
  <cp:category/>
</cp:coreProperties>
</file>